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5145088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4556760" y="932815"/>
            <a:ext cx="4108450" cy="3736975"/>
          </a:xfrm>
          <a:prstGeom prst="rect">
            <a:avLst/>
          </a:prstGeom>
          <a:solidFill>
            <a:srgbClr val="233782"/>
          </a:solidFill>
          <a:ln w="0" cmpd="sng">
            <a:noFill/>
            <a:prstDash val="solid"/>
          </a:ln>
        </p:spPr>
        <p:txBody>
          <a:bodyPr vert="horz" lIns="0" tIns="1605915" rIns="0" bIns="0" anchor="t"/>
          <a:lstStyle/>
          <a:p>
            <a:pPr marL="457200" marR="320040" indent="0" algn="l">
              <a:lnSpc>
                <a:spcPts val="2200"/>
              </a:lnSpc>
              <a:spcAft>
                <a:spcPts val="12410"/>
              </a:spcAft>
            </a:pPr>
            <a:r>
              <a:rPr lang="en-US" sz="1850" b="1" spc="-60">
                <a:solidFill>
                  <a:srgbClr val="FFFFFF"/>
                </a:solidFill>
                <a:latin typeface="Arial" panose="02020603050405020304" pitchFamily="2"/>
              </a:rPr>
              <a:t>¿Cómo obtengo mi Constancia de Situación Fiscal?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4904105"/>
            <a:ext cx="8788400" cy="112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22860" indent="0" algn="r">
              <a:lnSpc>
                <a:spcPts val="800"/>
              </a:lnSpc>
              <a:spcAft>
                <a:spcPts val="55"/>
              </a:spcAft>
            </a:pPr>
            <a:r>
              <a:rPr lang="en-US" sz="650" b="1" spc="0">
                <a:solidFill>
                  <a:srgbClr val="233782"/>
                </a:solidFill>
                <a:latin typeface="Tahoma" panose="02020603050405020304" pitchFamily="2"/>
              </a:rPr>
              <a:t>3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16865"/>
            <a:ext cx="8778240" cy="31686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870155" y="932815"/>
            <a:ext cx="7795055" cy="3736975"/>
          </a:xfrm>
          <a:prstGeom prst="rect">
            <a:avLst/>
          </a:prstGeom>
          <a:solidFill>
            <a:srgbClr val="233782"/>
          </a:solidFill>
          <a:ln w="0" cmpd="sng">
            <a:noFill/>
            <a:prstDash val="solid"/>
          </a:ln>
        </p:spPr>
        <p:txBody>
          <a:bodyPr vert="horz" lIns="0" tIns="1605915" rIns="0" bIns="0" anchor="t"/>
          <a:lstStyle/>
          <a:p>
            <a:pPr marL="457200" marR="320040" indent="0" algn="l">
              <a:lnSpc>
                <a:spcPts val="2200"/>
              </a:lnSpc>
              <a:spcAft>
                <a:spcPts val="12410"/>
              </a:spcAft>
            </a:pPr>
            <a:r>
              <a:rPr lang="en-US" sz="1850" b="1" spc="-60" dirty="0">
                <a:solidFill>
                  <a:srgbClr val="FFFFFF"/>
                </a:solidFill>
                <a:latin typeface="Arial" panose="02020603050405020304" pitchFamily="2"/>
              </a:rPr>
              <a:t>¿</a:t>
            </a:r>
            <a:r>
              <a:rPr lang="en-US" sz="1850" b="1" spc="-60" dirty="0" err="1">
                <a:solidFill>
                  <a:srgbClr val="FFFFFF"/>
                </a:solidFill>
                <a:latin typeface="Arial" panose="02020603050405020304" pitchFamily="2"/>
              </a:rPr>
              <a:t>Cómo</a:t>
            </a:r>
            <a:r>
              <a:rPr lang="en-US" sz="1850" b="1" spc="-60" dirty="0">
                <a:solidFill>
                  <a:srgbClr val="FFFFFF"/>
                </a:solidFill>
                <a:latin typeface="Arial" panose="02020603050405020304" pitchFamily="2"/>
              </a:rPr>
              <a:t> </a:t>
            </a:r>
            <a:r>
              <a:rPr lang="en-US" sz="1850" b="1" spc="-60" dirty="0" err="1">
                <a:solidFill>
                  <a:srgbClr val="FFFFFF"/>
                </a:solidFill>
                <a:latin typeface="Arial" panose="02020603050405020304" pitchFamily="2"/>
              </a:rPr>
              <a:t>obtengo</a:t>
            </a:r>
            <a:r>
              <a:rPr lang="en-US" sz="1850" b="1" spc="-60" dirty="0">
                <a:solidFill>
                  <a:srgbClr val="FFFFFF"/>
                </a:solidFill>
                <a:latin typeface="Arial" panose="02020603050405020304" pitchFamily="2"/>
              </a:rPr>
              <a:t> mi </a:t>
            </a:r>
            <a:r>
              <a:rPr lang="en-US" sz="1850" b="1" spc="-60" dirty="0" err="1">
                <a:solidFill>
                  <a:srgbClr val="FFFFFF"/>
                </a:solidFill>
                <a:latin typeface="Arial" panose="02020603050405020304" pitchFamily="2"/>
              </a:rPr>
              <a:t>Constancia</a:t>
            </a:r>
            <a:r>
              <a:rPr lang="en-US" sz="1850" b="1" spc="-60" dirty="0">
                <a:solidFill>
                  <a:srgbClr val="FFFFFF"/>
                </a:solidFill>
                <a:latin typeface="Arial" panose="02020603050405020304" pitchFamily="2"/>
              </a:rPr>
              <a:t> de </a:t>
            </a:r>
            <a:r>
              <a:rPr lang="en-US" sz="1850" b="1" spc="-60" dirty="0" err="1">
                <a:solidFill>
                  <a:srgbClr val="FFFFFF"/>
                </a:solidFill>
                <a:latin typeface="Arial" panose="02020603050405020304" pitchFamily="2"/>
              </a:rPr>
              <a:t>Situación</a:t>
            </a:r>
            <a:r>
              <a:rPr lang="en-US" sz="1850" b="1" spc="-60" dirty="0">
                <a:solidFill>
                  <a:srgbClr val="FFFFFF"/>
                </a:solidFill>
                <a:latin typeface="Arial" panose="02020603050405020304" pitchFamily="2"/>
              </a:rPr>
              <a:t> </a:t>
            </a:r>
            <a:r>
              <a:rPr lang="en-US" sz="1850" b="1" spc="-60" dirty="0" smtClean="0">
                <a:solidFill>
                  <a:srgbClr val="FFFFFF"/>
                </a:solidFill>
                <a:latin typeface="Arial" panose="02020603050405020304" pitchFamily="2"/>
              </a:rPr>
              <a:t>Fiscal</a:t>
            </a:r>
            <a:r>
              <a:rPr lang="en-US" sz="1850" b="1" spc="-60" dirty="0">
                <a:solidFill>
                  <a:srgbClr val="FFFFFF"/>
                </a:solidFill>
                <a:latin typeface="Arial" panose="02020603050405020304" pitchFamily="2"/>
              </a:rPr>
              <a:t> </a:t>
            </a:r>
            <a:r>
              <a:rPr lang="en-US" sz="1850" b="1" spc="-60" dirty="0" err="1" smtClean="0">
                <a:solidFill>
                  <a:srgbClr val="FFFFFF"/>
                </a:solidFill>
                <a:latin typeface="Arial" panose="02020603050405020304" pitchFamily="2"/>
              </a:rPr>
              <a:t>si</a:t>
            </a:r>
            <a:r>
              <a:rPr lang="en-US" sz="1850" b="1" spc="-60" dirty="0" smtClean="0">
                <a:solidFill>
                  <a:srgbClr val="FFFFFF"/>
                </a:solidFill>
                <a:latin typeface="Arial" panose="02020603050405020304" pitchFamily="2"/>
              </a:rPr>
              <a:t> </a:t>
            </a:r>
            <a:r>
              <a:rPr lang="en-US" sz="1850" b="1" spc="-60" dirty="0" err="1" smtClean="0">
                <a:solidFill>
                  <a:srgbClr val="FFFFFF"/>
                </a:solidFill>
                <a:latin typeface="Arial" panose="02020603050405020304" pitchFamily="2"/>
              </a:rPr>
              <a:t>tengo</a:t>
            </a:r>
            <a:r>
              <a:rPr lang="en-US" sz="1850" b="1" spc="-60" dirty="0" smtClean="0">
                <a:solidFill>
                  <a:srgbClr val="FFFFFF"/>
                </a:solidFill>
                <a:latin typeface="Arial" panose="02020603050405020304" pitchFamily="2"/>
              </a:rPr>
              <a:t> </a:t>
            </a:r>
            <a:r>
              <a:rPr lang="en-US" sz="1850" b="1" spc="-60" dirty="0" err="1" smtClean="0">
                <a:solidFill>
                  <a:srgbClr val="FFFFFF"/>
                </a:solidFill>
                <a:latin typeface="Arial" panose="02020603050405020304" pitchFamily="2"/>
              </a:rPr>
              <a:t>contraseña</a:t>
            </a:r>
            <a:r>
              <a:rPr lang="en-US" sz="1850" b="1" spc="-60" dirty="0" smtClean="0">
                <a:solidFill>
                  <a:srgbClr val="FFFFFF"/>
                </a:solidFill>
                <a:latin typeface="Arial" panose="02020603050405020304" pitchFamily="2"/>
              </a:rPr>
              <a:t> del SAT?</a:t>
            </a:r>
            <a:endParaRPr lang="en-US" sz="1850" b="1" spc="-60" dirty="0">
              <a:solidFill>
                <a:srgbClr val="FFFFFF"/>
              </a:solidFill>
              <a:latin typeface="Arial" panose="02020603050405020304" pitchFamily="2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4904105"/>
            <a:ext cx="8788400" cy="112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22860" indent="0" algn="r">
              <a:lnSpc>
                <a:spcPts val="800"/>
              </a:lnSpc>
              <a:spcAft>
                <a:spcPts val="55"/>
              </a:spcAft>
            </a:pPr>
            <a:r>
              <a:rPr lang="en-US" sz="650" b="1" spc="0">
                <a:solidFill>
                  <a:srgbClr val="233782"/>
                </a:solidFill>
                <a:latin typeface="Tahoma" panose="02020603050405020304" pitchFamily="2"/>
              </a:rPr>
              <a:t>3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-22486" y="316865"/>
            <a:ext cx="8778240" cy="31686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4904105"/>
            <a:ext cx="8788400" cy="112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22860" indent="0" algn="r">
              <a:lnSpc>
                <a:spcPts val="800"/>
              </a:lnSpc>
              <a:spcAft>
                <a:spcPts val="55"/>
              </a:spcAft>
            </a:pPr>
            <a:r>
              <a:rPr lang="en-US" sz="650" b="1" spc="0">
                <a:solidFill>
                  <a:srgbClr val="233782"/>
                </a:solidFill>
                <a:latin typeface="Tahoma" panose="02020603050405020304" pitchFamily="2"/>
              </a:rPr>
              <a:t>3 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843709" y="633730"/>
            <a:ext cx="7355911" cy="410787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353665" y="1416745"/>
            <a:ext cx="847115" cy="525326"/>
          </a:xfrm>
          <a:prstGeom prst="roundRect">
            <a:avLst/>
          </a:prstGeom>
          <a:noFill/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734232" y="2027458"/>
            <a:ext cx="1513224" cy="172709"/>
          </a:xfrm>
          <a:prstGeom prst="round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15593" y="2040270"/>
            <a:ext cx="1390851" cy="707886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419" sz="800" dirty="0" smtClean="0">
                <a:solidFill>
                  <a:srgbClr val="002060"/>
                </a:solidFill>
              </a:rPr>
              <a:t>En el menú de </a:t>
            </a:r>
            <a:r>
              <a:rPr lang="es-419" sz="800" b="1" dirty="0" smtClean="0">
                <a:solidFill>
                  <a:srgbClr val="002060"/>
                </a:solidFill>
              </a:rPr>
              <a:t>“Otros trámites y servicios”</a:t>
            </a:r>
            <a:r>
              <a:rPr lang="es-419" sz="800" dirty="0" smtClean="0">
                <a:solidFill>
                  <a:srgbClr val="002060"/>
                </a:solidFill>
              </a:rPr>
              <a:t>, opción </a:t>
            </a:r>
            <a:r>
              <a:rPr lang="es-419" sz="800" b="1" dirty="0" smtClean="0">
                <a:solidFill>
                  <a:srgbClr val="002060"/>
                </a:solidFill>
              </a:rPr>
              <a:t>“Genera tu Constancia de Situación Fiscal”</a:t>
            </a:r>
            <a:endParaRPr lang="en-US" sz="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2289" y="264400"/>
            <a:ext cx="502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 smtClean="0">
                <a:solidFill>
                  <a:schemeClr val="bg1"/>
                </a:solidFill>
              </a:rPr>
              <a:t>Ingresa al portal del SAT (www.sat.gob.mx)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75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16865"/>
            <a:ext cx="8778240" cy="31686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4904105"/>
            <a:ext cx="8788400" cy="112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22860" indent="0" algn="r">
              <a:lnSpc>
                <a:spcPts val="800"/>
              </a:lnSpc>
              <a:spcAft>
                <a:spcPts val="55"/>
              </a:spcAft>
            </a:pPr>
            <a:r>
              <a:rPr lang="en-US" sz="650" b="1" spc="0">
                <a:solidFill>
                  <a:srgbClr val="233782"/>
                </a:solidFill>
                <a:latin typeface="Tahoma" panose="02020603050405020304" pitchFamily="2"/>
              </a:rPr>
              <a:t>3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558" y="1492983"/>
            <a:ext cx="3117954" cy="2454293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941569" y="1455226"/>
            <a:ext cx="2608290" cy="233231"/>
          </a:xfrm>
          <a:prstGeom prst="roundRect">
            <a:avLst/>
          </a:prstGeom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656418" y="2605700"/>
            <a:ext cx="599606" cy="7496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26438" y="3202857"/>
            <a:ext cx="944380" cy="0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2289" y="264400"/>
            <a:ext cx="502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 smtClean="0">
                <a:solidFill>
                  <a:schemeClr val="bg1"/>
                </a:solidFill>
              </a:rPr>
              <a:t>Ingresa los siguientes datos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460" y="2387824"/>
            <a:ext cx="1390851" cy="584775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419" sz="800" dirty="0" smtClean="0">
                <a:solidFill>
                  <a:srgbClr val="002060"/>
                </a:solidFill>
              </a:rPr>
              <a:t>Una vez que ingreses tu RFC, Contraseña &amp; </a:t>
            </a:r>
            <a:r>
              <a:rPr lang="es-419" sz="800" dirty="0" err="1" smtClean="0">
                <a:solidFill>
                  <a:srgbClr val="002060"/>
                </a:solidFill>
              </a:rPr>
              <a:t>Captcha</a:t>
            </a:r>
            <a:r>
              <a:rPr lang="es-419" sz="800" dirty="0" smtClean="0">
                <a:solidFill>
                  <a:srgbClr val="002060"/>
                </a:solidFill>
              </a:rPr>
              <a:t>, dar </a:t>
            </a:r>
            <a:r>
              <a:rPr lang="es-419" sz="800" dirty="0" err="1" smtClean="0">
                <a:solidFill>
                  <a:srgbClr val="002060"/>
                </a:solidFill>
              </a:rPr>
              <a:t>click</a:t>
            </a:r>
            <a:r>
              <a:rPr lang="es-419" sz="800" dirty="0" smtClean="0">
                <a:solidFill>
                  <a:srgbClr val="002060"/>
                </a:solidFill>
              </a:rPr>
              <a:t> en el botón de Enviar </a:t>
            </a:r>
            <a:endParaRPr lang="en-US" sz="800" b="1" dirty="0">
              <a:solidFill>
                <a:srgbClr val="00206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471566" y="3629397"/>
            <a:ext cx="580119" cy="317879"/>
          </a:xfrm>
          <a:prstGeom prst="roundRect">
            <a:avLst/>
          </a:prstGeom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0238" y="2079120"/>
            <a:ext cx="2297821" cy="1806813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5092481" y="2837606"/>
            <a:ext cx="599606" cy="7496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23495" y="1254984"/>
            <a:ext cx="1390851" cy="584775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419" sz="800" dirty="0">
                <a:solidFill>
                  <a:srgbClr val="002060"/>
                </a:solidFill>
              </a:rPr>
              <a:t>N</a:t>
            </a:r>
            <a:r>
              <a:rPr lang="es-419" sz="800" dirty="0" smtClean="0">
                <a:solidFill>
                  <a:srgbClr val="002060"/>
                </a:solidFill>
              </a:rPr>
              <a:t>ota: Si ingresas con </a:t>
            </a:r>
            <a:r>
              <a:rPr lang="es-419" sz="800" dirty="0" err="1" smtClean="0">
                <a:solidFill>
                  <a:srgbClr val="002060"/>
                </a:solidFill>
              </a:rPr>
              <a:t>e.firma</a:t>
            </a:r>
            <a:r>
              <a:rPr lang="es-419" sz="800" dirty="0" smtClean="0">
                <a:solidFill>
                  <a:srgbClr val="002060"/>
                </a:solidFill>
              </a:rPr>
              <a:t> te solicitara tus archivos .</a:t>
            </a:r>
            <a:r>
              <a:rPr lang="es-419" sz="800" dirty="0" err="1" smtClean="0">
                <a:solidFill>
                  <a:srgbClr val="002060"/>
                </a:solidFill>
              </a:rPr>
              <a:t>cer</a:t>
            </a:r>
            <a:r>
              <a:rPr lang="es-419" sz="800" dirty="0" smtClean="0">
                <a:solidFill>
                  <a:srgbClr val="002060"/>
                </a:solidFill>
              </a:rPr>
              <a:t> &amp; .</a:t>
            </a:r>
            <a:r>
              <a:rPr lang="es-419" sz="800" dirty="0" err="1" smtClean="0">
                <a:solidFill>
                  <a:srgbClr val="002060"/>
                </a:solidFill>
              </a:rPr>
              <a:t>key</a:t>
            </a:r>
            <a:r>
              <a:rPr lang="es-419" sz="800" dirty="0" smtClean="0">
                <a:solidFill>
                  <a:srgbClr val="002060"/>
                </a:solidFill>
              </a:rPr>
              <a:t> y contraseña </a:t>
            </a:r>
            <a:endParaRPr lang="en-US" sz="800" b="1" dirty="0">
              <a:solidFill>
                <a:srgbClr val="00206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666412" y="2335928"/>
            <a:ext cx="944380" cy="0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2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94380"/>
            <a:ext cx="8778240" cy="31686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4904105"/>
            <a:ext cx="8788400" cy="112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22860" indent="0" algn="r">
              <a:lnSpc>
                <a:spcPts val="800"/>
              </a:lnSpc>
              <a:spcAft>
                <a:spcPts val="55"/>
              </a:spcAft>
            </a:pPr>
            <a:r>
              <a:rPr lang="en-US" sz="650" b="1" spc="0">
                <a:solidFill>
                  <a:srgbClr val="233782"/>
                </a:solidFill>
                <a:latin typeface="Tahoma" panose="02020603050405020304" pitchFamily="2"/>
              </a:rPr>
              <a:t>3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2289" y="264400"/>
            <a:ext cx="5021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400" dirty="0" smtClean="0">
                <a:solidFill>
                  <a:schemeClr val="bg1"/>
                </a:solidFill>
              </a:rPr>
              <a:t>Después de darle “Enviar” te mostrara la siguiente página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225" y="1070552"/>
            <a:ext cx="3988895" cy="191710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006497" y="1057448"/>
            <a:ext cx="1281993" cy="1200329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419" sz="800" dirty="0" smtClean="0">
                <a:solidFill>
                  <a:srgbClr val="002060"/>
                </a:solidFill>
              </a:rPr>
              <a:t>Desplazar la barra hacia la parte de abajo donde se encontrara otra barra la cual deberás desplazarla hacia la derecha y así  poder visualizar el botón de</a:t>
            </a:r>
            <a:r>
              <a:rPr lang="es-419" sz="800" b="1" dirty="0" smtClean="0">
                <a:solidFill>
                  <a:srgbClr val="002060"/>
                </a:solidFill>
              </a:rPr>
              <a:t> “Generar Constancia”</a:t>
            </a:r>
            <a:endParaRPr lang="en-US" sz="800" b="1" dirty="0">
              <a:solidFill>
                <a:srgbClr val="00206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4389120" y="1179070"/>
            <a:ext cx="524664" cy="250711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6497" y="2703981"/>
            <a:ext cx="3611347" cy="2109671"/>
          </a:xfrm>
          <a:prstGeom prst="rect">
            <a:avLst/>
          </a:prstGeom>
        </p:spPr>
      </p:pic>
      <p:cxnSp>
        <p:nvCxnSpPr>
          <p:cNvPr id="26" name="Straight Arrow Connector 25"/>
          <p:cNvCxnSpPr/>
          <p:nvPr/>
        </p:nvCxnSpPr>
        <p:spPr>
          <a:xfrm>
            <a:off x="5343993" y="4385742"/>
            <a:ext cx="554637" cy="377527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7824867" y="2741458"/>
            <a:ext cx="719527" cy="224213"/>
          </a:xfrm>
          <a:prstGeom prst="roundRect">
            <a:avLst/>
          </a:prstGeom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356607" y="3435657"/>
            <a:ext cx="1708879" cy="461665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419" sz="800" dirty="0" smtClean="0">
                <a:solidFill>
                  <a:srgbClr val="002060"/>
                </a:solidFill>
              </a:rPr>
              <a:t>Los campos que aparecen en </a:t>
            </a:r>
            <a:r>
              <a:rPr lang="es-419" sz="800" b="1" dirty="0" smtClean="0">
                <a:solidFill>
                  <a:srgbClr val="002060"/>
                </a:solidFill>
              </a:rPr>
              <a:t>“Reimpresión de Acuses”</a:t>
            </a:r>
            <a:r>
              <a:rPr lang="es-419" sz="800" dirty="0" smtClean="0">
                <a:solidFill>
                  <a:srgbClr val="002060"/>
                </a:solidFill>
              </a:rPr>
              <a:t> deberán quedar en blanco.</a:t>
            </a:r>
            <a:endParaRPr lang="en-US" sz="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47743"/>
      </p:ext>
    </p:extLst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141</Words>
  <Application>Microsoft Office PowerPoint</Application>
  <PresentationFormat>Custom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Tahoma</vt:lpstr>
      <vt:lpstr/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Castañeda Jimenez Erika Cecilia (FCA)</dc:creator>
  <cp:lastModifiedBy>Sosa Garcia Jose Francisco (FCA)</cp:lastModifiedBy>
  <cp:revision>8</cp:revision>
  <dcterms:modified xsi:type="dcterms:W3CDTF">2022-03-11T03:01:13Z</dcterms:modified>
</cp:coreProperties>
</file>